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5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0" r:id="rId12"/>
    <p:sldId id="269" r:id="rId13"/>
    <p:sldId id="267" r:id="rId14"/>
    <p:sldId id="276" r:id="rId15"/>
    <p:sldId id="268" r:id="rId16"/>
    <p:sldId id="271" r:id="rId17"/>
    <p:sldId id="272" r:id="rId18"/>
    <p:sldId id="273" r:id="rId19"/>
    <p:sldId id="274" r:id="rId20"/>
    <p:sldId id="275" r:id="rId21"/>
    <p:sldId id="277" r:id="rId22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3742"/>
  </p:normalViewPr>
  <p:slideViewPr>
    <p:cSldViewPr snapToGrid="0" snapToObjects="1">
      <p:cViewPr>
        <p:scale>
          <a:sx n="144" d="100"/>
          <a:sy n="144" d="100"/>
        </p:scale>
        <p:origin x="-5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BC0EE-36FE-2B43-B94D-E097B88986FB}" type="datetimeFigureOut">
              <a:rPr lang="es-ES_tradnl" smtClean="0"/>
              <a:t>5/2/20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01037-503E-1B45-86B0-844CF6F6D899}" type="slidenum">
              <a:rPr lang="es-ES_tradnl" smtClean="0"/>
              <a:t>‹Nr.›</a:t>
            </a:fld>
            <a:endParaRPr lang="es-ES_tradn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119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BC0EE-36FE-2B43-B94D-E097B88986FB}" type="datetimeFigureOut">
              <a:rPr lang="es-ES_tradnl" smtClean="0"/>
              <a:t>5/2/20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01037-503E-1B45-86B0-844CF6F6D899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90073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BC0EE-36FE-2B43-B94D-E097B88986FB}" type="datetimeFigureOut">
              <a:rPr lang="es-ES_tradnl" smtClean="0"/>
              <a:t>5/2/20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01037-503E-1B45-86B0-844CF6F6D899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5254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BC0EE-36FE-2B43-B94D-E097B88986FB}" type="datetimeFigureOut">
              <a:rPr lang="es-ES_tradnl" smtClean="0"/>
              <a:t>5/2/20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01037-503E-1B45-86B0-844CF6F6D899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16348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BC0EE-36FE-2B43-B94D-E097B88986FB}" type="datetimeFigureOut">
              <a:rPr lang="es-ES_tradnl" smtClean="0"/>
              <a:t>5/2/20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01037-503E-1B45-86B0-844CF6F6D899}" type="slidenum">
              <a:rPr lang="es-ES_tradnl" smtClean="0"/>
              <a:t>‹Nr.›</a:t>
            </a:fld>
            <a:endParaRPr lang="es-ES_tradn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970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BC0EE-36FE-2B43-B94D-E097B88986FB}" type="datetimeFigureOut">
              <a:rPr lang="es-ES_tradnl" smtClean="0"/>
              <a:t>5/2/20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01037-503E-1B45-86B0-844CF6F6D899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108778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BC0EE-36FE-2B43-B94D-E097B88986FB}" type="datetimeFigureOut">
              <a:rPr lang="es-ES_tradnl" smtClean="0"/>
              <a:t>5/2/20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01037-503E-1B45-86B0-844CF6F6D899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846395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BC0EE-36FE-2B43-B94D-E097B88986FB}" type="datetimeFigureOut">
              <a:rPr lang="es-ES_tradnl" smtClean="0"/>
              <a:t>5/2/20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01037-503E-1B45-86B0-844CF6F6D899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19401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BC0EE-36FE-2B43-B94D-E097B88986FB}" type="datetimeFigureOut">
              <a:rPr lang="es-ES_tradnl" smtClean="0"/>
              <a:t>5/2/20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01037-503E-1B45-86B0-844CF6F6D899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489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0BBC0EE-36FE-2B43-B94D-E097B88986FB}" type="datetimeFigureOut">
              <a:rPr lang="es-ES_tradnl" smtClean="0"/>
              <a:t>5/2/20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F01037-503E-1B45-86B0-844CF6F6D899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69827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BC0EE-36FE-2B43-B94D-E097B88986FB}" type="datetimeFigureOut">
              <a:rPr lang="es-ES_tradnl" smtClean="0"/>
              <a:t>5/2/20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01037-503E-1B45-86B0-844CF6F6D899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54716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0BBC0EE-36FE-2B43-B94D-E097B88986FB}" type="datetimeFigureOut">
              <a:rPr lang="es-ES_tradnl" smtClean="0"/>
              <a:t>5/2/20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7F01037-503E-1B45-86B0-844CF6F6D899}" type="slidenum">
              <a:rPr lang="es-ES_tradnl" smtClean="0"/>
              <a:t>‹Nr.›</a:t>
            </a:fld>
            <a:endParaRPr lang="es-ES_tradn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236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smtClean="0"/>
              <a:t>GUI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3417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Contenedores de alto nivel: </a:t>
            </a:r>
            <a:r>
              <a:rPr lang="es-ES_tradnl" dirty="0" err="1" smtClean="0"/>
              <a:t>JFrame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JFrame</a:t>
            </a:r>
            <a:endParaRPr lang="es-ES_tradnl" dirty="0" smtClean="0"/>
          </a:p>
          <a:p>
            <a:r>
              <a:rPr lang="es-ES_tradnl" dirty="0" smtClean="0"/>
              <a:t>Habitualmente la clase </a:t>
            </a:r>
            <a:r>
              <a:rPr lang="es-ES_tradnl" dirty="0" err="1" smtClean="0"/>
              <a:t>JFrame</a:t>
            </a:r>
            <a:r>
              <a:rPr lang="es-ES_tradnl" dirty="0" smtClean="0"/>
              <a:t> se emplea para crear la ventana principal de una </a:t>
            </a:r>
            <a:r>
              <a:rPr lang="es-ES_tradnl" dirty="0" err="1" smtClean="0"/>
              <a:t>aplicaci</a:t>
            </a:r>
            <a:r>
              <a:rPr lang="es-ES" dirty="0" err="1" smtClean="0"/>
              <a:t>ón</a:t>
            </a:r>
            <a:r>
              <a:rPr lang="es-ES" dirty="0" smtClean="0"/>
              <a:t> en Swing.</a:t>
            </a:r>
          </a:p>
          <a:p>
            <a:r>
              <a:rPr lang="es-ES" dirty="0" smtClean="0"/>
              <a:t>Es una ventana con marco que incluye los controles habituales de cambio de tamaño y cierre.</a:t>
            </a:r>
          </a:p>
          <a:p>
            <a:r>
              <a:rPr lang="es-ES" dirty="0" smtClean="0"/>
              <a:t>A este contenedor se le puede añadir una barra de menús (</a:t>
            </a:r>
            <a:r>
              <a:rPr lang="es-ES" dirty="0" err="1" smtClean="0"/>
              <a:t>JMenuBar</a:t>
            </a:r>
            <a:r>
              <a:rPr lang="es-ES" dirty="0" smtClean="0"/>
              <a:t>). Los componentes gráficos no se añaden directamente al </a:t>
            </a:r>
            <a:r>
              <a:rPr lang="es-ES" dirty="0" err="1" smtClean="0"/>
              <a:t>JFrame</a:t>
            </a:r>
            <a:r>
              <a:rPr lang="es-ES" dirty="0" smtClean="0"/>
              <a:t>, sino a su panel de contenido.  De la misma manera el gestor de disposición, que aplica el diseño de presentación de los componentes, se debe aplicar a este panel de contenido. </a:t>
            </a:r>
          </a:p>
        </p:txBody>
      </p:sp>
    </p:spTree>
    <p:extLst>
      <p:ext uri="{BB962C8B-B14F-4D97-AF65-F5344CB8AC3E}">
        <p14:creationId xmlns:p14="http://schemas.microsoft.com/office/powerpoint/2010/main" val="92686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Contenedores de alto nivel: </a:t>
            </a:r>
            <a:r>
              <a:rPr lang="es-ES_tradnl" dirty="0" err="1" smtClean="0"/>
              <a:t>JFrame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M</a:t>
            </a:r>
            <a:r>
              <a:rPr lang="es-ES" dirty="0" err="1" smtClean="0"/>
              <a:t>étodos</a:t>
            </a:r>
            <a:r>
              <a:rPr lang="es-ES" dirty="0" smtClean="0"/>
              <a:t> más utilizados</a:t>
            </a:r>
            <a:endParaRPr lang="es-ES_tradnl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641480"/>
            <a:ext cx="10139102" cy="32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4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Contenedores de alto nivel: </a:t>
            </a:r>
            <a:r>
              <a:rPr lang="es-ES_tradnl" dirty="0" err="1" smtClean="0"/>
              <a:t>JDialog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JDialog</a:t>
            </a:r>
            <a:endParaRPr lang="es-ES" dirty="0" smtClean="0"/>
          </a:p>
          <a:p>
            <a:r>
              <a:rPr lang="es-ES_tradnl" dirty="0" smtClean="0"/>
              <a:t>Ventanas de </a:t>
            </a:r>
            <a:r>
              <a:rPr lang="es-ES_tradnl" dirty="0" err="1" smtClean="0"/>
              <a:t>interacci</a:t>
            </a:r>
            <a:r>
              <a:rPr lang="es-ES" dirty="0" err="1" smtClean="0"/>
              <a:t>ón</a:t>
            </a:r>
            <a:r>
              <a:rPr lang="es-ES" dirty="0" smtClean="0"/>
              <a:t> con el usuario.</a:t>
            </a:r>
          </a:p>
          <a:p>
            <a:r>
              <a:rPr lang="es-ES" dirty="0" smtClean="0"/>
              <a:t>Es la clase raíz de las ventanas secundarias que implementan cuadros de diálogo en Swing. </a:t>
            </a:r>
          </a:p>
          <a:p>
            <a:r>
              <a:rPr lang="es-ES" dirty="0" smtClean="0"/>
              <a:t>Dependen de una ventana principal ( o con marco, normalmente de clase </a:t>
            </a:r>
            <a:r>
              <a:rPr lang="es-ES" dirty="0" err="1" smtClean="0"/>
              <a:t>JFrame</a:t>
            </a:r>
            <a:r>
              <a:rPr lang="es-ES" dirty="0" smtClean="0"/>
              <a:t>) y si la ventana principal se cierra, se </a:t>
            </a:r>
            <a:r>
              <a:rPr lang="es-ES" dirty="0" err="1" smtClean="0"/>
              <a:t>iconiza</a:t>
            </a:r>
            <a:r>
              <a:rPr lang="es-ES" dirty="0" smtClean="0"/>
              <a:t> o se </a:t>
            </a:r>
            <a:r>
              <a:rPr lang="es-ES" dirty="0" err="1" smtClean="0"/>
              <a:t>desiconiza</a:t>
            </a:r>
            <a:r>
              <a:rPr lang="es-ES" dirty="0" smtClean="0"/>
              <a:t>, las ventanas secundarias realizan la misma operación de forma automática. </a:t>
            </a:r>
          </a:p>
          <a:p>
            <a:r>
              <a:rPr lang="es-ES" dirty="0" smtClean="0"/>
              <a:t>Pueden ser ventanas modales o no modales, es decir, limitan la interacción con la ventana principal si así se desea .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9986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Contenedores intermedios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JPanel</a:t>
            </a:r>
            <a:endParaRPr lang="es-ES_tradnl" dirty="0" smtClean="0"/>
          </a:p>
          <a:p>
            <a:r>
              <a:rPr lang="es-ES_tradnl" dirty="0" smtClean="0"/>
              <a:t>Agrupa a otros componentes</a:t>
            </a:r>
          </a:p>
          <a:p>
            <a:endParaRPr lang="es-ES_tradnl" dirty="0"/>
          </a:p>
          <a:p>
            <a:r>
              <a:rPr lang="es-ES_tradnl" dirty="0" err="1" smtClean="0"/>
              <a:t>JScrollPanel</a:t>
            </a:r>
            <a:endParaRPr lang="es-ES_tradnl" dirty="0" smtClean="0"/>
          </a:p>
          <a:p>
            <a:r>
              <a:rPr lang="es-ES_tradnl" dirty="0" smtClean="0"/>
              <a:t>Incluye barras de desplazamiento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121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68" y="1011981"/>
            <a:ext cx="8271545" cy="5308147"/>
          </a:xfrm>
        </p:spPr>
      </p:pic>
    </p:spTree>
    <p:extLst>
      <p:ext uri="{BB962C8B-B14F-4D97-AF65-F5344CB8AC3E}">
        <p14:creationId xmlns:p14="http://schemas.microsoft.com/office/powerpoint/2010/main" val="211765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Eventos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Los eventos se corresponden a las interacciones del usuario con los componentes </a:t>
            </a:r>
          </a:p>
          <a:p>
            <a:r>
              <a:rPr lang="es-ES_tradnl" dirty="0" smtClean="0"/>
              <a:t>Los </a:t>
            </a:r>
            <a:r>
              <a:rPr lang="es-ES_tradnl" dirty="0"/>
              <a:t>componentes </a:t>
            </a:r>
            <a:r>
              <a:rPr lang="es-ES_tradnl" dirty="0" err="1"/>
              <a:t>están</a:t>
            </a:r>
            <a:r>
              <a:rPr lang="es-ES_tradnl" dirty="0"/>
              <a:t> asociados a distintos tipos de eventos </a:t>
            </a:r>
          </a:p>
          <a:p>
            <a:r>
              <a:rPr lang="es-ES_tradnl" dirty="0"/>
              <a:t>Las ventanas (p.ej. </a:t>
            </a:r>
            <a:r>
              <a:rPr lang="es-ES_tradnl" dirty="0" err="1"/>
              <a:t>JFrame</a:t>
            </a:r>
            <a:r>
              <a:rPr lang="es-ES_tradnl" dirty="0"/>
              <a:t>) </a:t>
            </a:r>
            <a:r>
              <a:rPr lang="es-ES_tradnl" dirty="0" err="1"/>
              <a:t>están</a:t>
            </a:r>
            <a:r>
              <a:rPr lang="es-ES_tradnl" dirty="0"/>
              <a:t> asociadas con </a:t>
            </a:r>
            <a:r>
              <a:rPr lang="es-ES_tradnl" i="1" dirty="0" err="1"/>
              <a:t>WindowEvent</a:t>
            </a:r>
            <a:r>
              <a:rPr lang="es-ES_tradnl" i="1" dirty="0"/>
              <a:t> </a:t>
            </a:r>
            <a:endParaRPr lang="es-ES_tradnl" dirty="0"/>
          </a:p>
          <a:p>
            <a:r>
              <a:rPr lang="es-ES_tradnl" dirty="0"/>
              <a:t>Los </a:t>
            </a:r>
            <a:r>
              <a:rPr lang="es-ES_tradnl" dirty="0" err="1"/>
              <a:t>menús</a:t>
            </a:r>
            <a:r>
              <a:rPr lang="es-ES_tradnl" dirty="0"/>
              <a:t> </a:t>
            </a:r>
            <a:r>
              <a:rPr lang="es-ES_tradnl" dirty="0" err="1"/>
              <a:t>están</a:t>
            </a:r>
            <a:r>
              <a:rPr lang="es-ES_tradnl" dirty="0"/>
              <a:t> asociados con </a:t>
            </a:r>
            <a:r>
              <a:rPr lang="es-ES_tradnl" i="1" dirty="0" err="1"/>
              <a:t>ActionEvent</a:t>
            </a:r>
            <a:r>
              <a:rPr lang="es-ES_tradnl" i="1" dirty="0"/>
              <a:t> </a:t>
            </a:r>
            <a:endParaRPr lang="es-ES_tradnl" dirty="0"/>
          </a:p>
          <a:p>
            <a:r>
              <a:rPr lang="es-ES_tradnl" dirty="0" smtClean="0"/>
              <a:t>Se </a:t>
            </a:r>
            <a:r>
              <a:rPr lang="es-ES_tradnl" dirty="0"/>
              <a:t>pueden definir objetos que saben </a:t>
            </a:r>
            <a:r>
              <a:rPr lang="es-ES_tradnl" dirty="0" err="1"/>
              <a:t>cómo</a:t>
            </a:r>
            <a:r>
              <a:rPr lang="es-ES_tradnl" dirty="0"/>
              <a:t> tratar los eventos </a:t>
            </a:r>
          </a:p>
          <a:p>
            <a:pPr lvl="1"/>
            <a:r>
              <a:rPr lang="es-ES_tradnl" sz="1100" dirty="0">
                <a:latin typeface="Wingdings" charset="2"/>
              </a:rPr>
              <a:t> </a:t>
            </a:r>
            <a:r>
              <a:rPr lang="es-ES_tradnl" dirty="0"/>
              <a:t>Estos objetos </a:t>
            </a:r>
            <a:r>
              <a:rPr lang="es-ES_tradnl" dirty="0" err="1"/>
              <a:t>serán</a:t>
            </a:r>
            <a:r>
              <a:rPr lang="es-ES_tradnl" dirty="0"/>
              <a:t> notificados de la ocurrencia de un evento </a:t>
            </a:r>
          </a:p>
          <a:p>
            <a:pPr lvl="1"/>
            <a:r>
              <a:rPr lang="es-ES_tradnl" sz="1100" dirty="0">
                <a:latin typeface="Wingdings" charset="2"/>
              </a:rPr>
              <a:t> </a:t>
            </a:r>
            <a:r>
              <a:rPr lang="es-ES_tradnl" dirty="0"/>
              <a:t>Por eso se llaman </a:t>
            </a:r>
            <a:r>
              <a:rPr lang="es-ES_tradnl" b="1" i="1" dirty="0" err="1"/>
              <a:t>listeners</a:t>
            </a:r>
            <a:r>
              <a:rPr lang="es-ES_tradnl" b="1" i="1" dirty="0"/>
              <a:t> </a:t>
            </a:r>
            <a:endParaRPr lang="es-ES_tradnl" dirty="0"/>
          </a:p>
          <a:p>
            <a:pPr lvl="1"/>
            <a:r>
              <a:rPr lang="es-ES_tradnl" sz="1100" dirty="0">
                <a:latin typeface="Wingdings" charset="2"/>
              </a:rPr>
              <a:t> </a:t>
            </a:r>
            <a:r>
              <a:rPr lang="es-ES_tradnl" dirty="0"/>
              <a:t>Tienen definidos </a:t>
            </a:r>
            <a:r>
              <a:rPr lang="es-ES_tradnl" dirty="0" err="1"/>
              <a:t>métodos</a:t>
            </a:r>
            <a:r>
              <a:rPr lang="es-ES_tradnl" dirty="0"/>
              <a:t> que se llaman cuando ocurre el evento asociado 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6246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Categor</a:t>
            </a:r>
            <a:r>
              <a:rPr lang="es-ES" dirty="0" err="1" smtClean="0"/>
              <a:t>ías</a:t>
            </a:r>
            <a:r>
              <a:rPr lang="es-ES" dirty="0" smtClean="0"/>
              <a:t> de eventos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_tradnl" sz="3600" dirty="0" smtClean="0"/>
              <a:t>-&gt; Eventos </a:t>
            </a:r>
            <a:r>
              <a:rPr lang="es-ES_tradnl" sz="3600" dirty="0"/>
              <a:t>de bajo nivel </a:t>
            </a:r>
          </a:p>
          <a:p>
            <a:pPr lvl="1"/>
            <a:r>
              <a:rPr lang="es-ES_tradnl" sz="3600" dirty="0" err="1"/>
              <a:t>Están</a:t>
            </a:r>
            <a:r>
              <a:rPr lang="es-ES_tradnl" sz="3600" dirty="0"/>
              <a:t> relacionados con la </a:t>
            </a:r>
            <a:r>
              <a:rPr lang="es-ES_tradnl" sz="3600" dirty="0" err="1"/>
              <a:t>interacción</a:t>
            </a:r>
            <a:r>
              <a:rPr lang="es-ES_tradnl" sz="3600" dirty="0"/>
              <a:t> </a:t>
            </a:r>
            <a:r>
              <a:rPr lang="es-ES_tradnl" sz="3600" dirty="0" err="1"/>
              <a:t>física</a:t>
            </a:r>
            <a:r>
              <a:rPr lang="es-ES_tradnl" sz="3600" dirty="0"/>
              <a:t> con la interfaz (por ejemplo, ¿qué </a:t>
            </a:r>
            <a:r>
              <a:rPr lang="es-ES_tradnl" sz="3600" dirty="0" err="1"/>
              <a:t>botón</a:t>
            </a:r>
            <a:r>
              <a:rPr lang="es-ES_tradnl" sz="3600" dirty="0"/>
              <a:t> del </a:t>
            </a:r>
            <a:r>
              <a:rPr lang="es-ES_tradnl" sz="3600" dirty="0" err="1"/>
              <a:t>ratón</a:t>
            </a:r>
            <a:r>
              <a:rPr lang="es-ES_tradnl" sz="3600" dirty="0"/>
              <a:t> se ha pulsado?) </a:t>
            </a:r>
          </a:p>
          <a:p>
            <a:pPr lvl="1"/>
            <a:r>
              <a:rPr lang="es-ES_tradnl" sz="3600" dirty="0"/>
              <a:t>Ejemplos: </a:t>
            </a:r>
            <a:r>
              <a:rPr lang="es-ES_tradnl" sz="3600" dirty="0" err="1"/>
              <a:t>MouseInputEvent</a:t>
            </a:r>
            <a:r>
              <a:rPr lang="es-ES_tradnl" sz="3600" dirty="0"/>
              <a:t>, </a:t>
            </a:r>
            <a:r>
              <a:rPr lang="es-ES_tradnl" sz="3600" dirty="0" err="1"/>
              <a:t>WindowEvent</a:t>
            </a:r>
            <a:r>
              <a:rPr lang="es-ES_tradnl" sz="3600" dirty="0"/>
              <a:t> y </a:t>
            </a:r>
            <a:r>
              <a:rPr lang="es-ES_tradnl" sz="3600" dirty="0" err="1"/>
              <a:t>KeyEvent</a:t>
            </a:r>
            <a:r>
              <a:rPr lang="es-ES_tradnl" sz="3600" dirty="0"/>
              <a:t> </a:t>
            </a:r>
          </a:p>
          <a:p>
            <a:r>
              <a:rPr lang="es-ES_tradnl" sz="3600" dirty="0" smtClean="0"/>
              <a:t>-&gt; Eventos </a:t>
            </a:r>
            <a:r>
              <a:rPr lang="es-ES_tradnl" sz="3600" dirty="0"/>
              <a:t>de alto nivel, o </a:t>
            </a:r>
            <a:r>
              <a:rPr lang="es-ES_tradnl" sz="3600" dirty="0" err="1"/>
              <a:t>semánticos</a:t>
            </a:r>
            <a:r>
              <a:rPr lang="es-ES_tradnl" sz="3600" dirty="0"/>
              <a:t> </a:t>
            </a:r>
            <a:endParaRPr lang="es-ES_tradnl" sz="3600" dirty="0" smtClean="0"/>
          </a:p>
          <a:p>
            <a:pPr lvl="1"/>
            <a:r>
              <a:rPr lang="es-ES_tradnl" sz="3600" dirty="0" smtClean="0"/>
              <a:t>Representan </a:t>
            </a:r>
            <a:r>
              <a:rPr lang="es-ES_tradnl" sz="3600" dirty="0"/>
              <a:t>operaciones </a:t>
            </a:r>
            <a:r>
              <a:rPr lang="es-ES_tradnl" sz="3600" dirty="0" err="1"/>
              <a:t>lógicas</a:t>
            </a:r>
            <a:r>
              <a:rPr lang="es-ES_tradnl" sz="3600" dirty="0"/>
              <a:t> realizadas sobre los elementos (por ejemplo, se ha pulsado el </a:t>
            </a:r>
            <a:r>
              <a:rPr lang="es-ES_tradnl" sz="3600" dirty="0" err="1"/>
              <a:t>botón</a:t>
            </a:r>
            <a:r>
              <a:rPr lang="es-ES_tradnl" sz="3600" dirty="0"/>
              <a:t> “Salir” en la interfaz) </a:t>
            </a:r>
            <a:endParaRPr lang="es-ES_tradnl" sz="3600" dirty="0" smtClean="0"/>
          </a:p>
          <a:p>
            <a:pPr lvl="1"/>
            <a:r>
              <a:rPr lang="es-ES_tradnl" sz="3600" dirty="0" err="1"/>
              <a:t>ActionEvent</a:t>
            </a:r>
            <a:r>
              <a:rPr lang="es-ES_tradnl" sz="3600" dirty="0"/>
              <a:t> </a:t>
            </a:r>
          </a:p>
          <a:p>
            <a:pPr lvl="1"/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0193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ActionListener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-&gt; El </a:t>
            </a:r>
            <a:r>
              <a:rPr lang="es-ES_tradnl" dirty="0"/>
              <a:t>objeto </a:t>
            </a:r>
            <a:r>
              <a:rPr lang="es-ES_tradnl" dirty="0" err="1"/>
              <a:t>listener</a:t>
            </a:r>
            <a:r>
              <a:rPr lang="es-ES_tradnl" dirty="0"/>
              <a:t> debe ser de una clase que </a:t>
            </a:r>
            <a:r>
              <a:rPr lang="es-ES_tradnl" dirty="0" smtClean="0"/>
              <a:t>implemente la interfaz </a:t>
            </a:r>
            <a:r>
              <a:rPr lang="es-ES_tradnl" dirty="0"/>
              <a:t>correspondiente al tipo de evento que va a tratar </a:t>
            </a:r>
          </a:p>
          <a:p>
            <a:r>
              <a:rPr lang="es-ES_tradnl" b="1" dirty="0" err="1"/>
              <a:t>class</a:t>
            </a:r>
            <a:r>
              <a:rPr lang="es-ES_tradnl" b="1" dirty="0"/>
              <a:t> </a:t>
            </a:r>
            <a:r>
              <a:rPr lang="es-ES_tradnl" b="1" dirty="0" err="1"/>
              <a:t>ImageViewer</a:t>
            </a:r>
            <a:r>
              <a:rPr lang="es-ES_tradnl" b="1" dirty="0"/>
              <a:t> </a:t>
            </a:r>
            <a:r>
              <a:rPr lang="es-ES_tradnl" b="1" dirty="0" err="1"/>
              <a:t>implements</a:t>
            </a:r>
            <a:r>
              <a:rPr lang="es-ES_tradnl" b="1" dirty="0"/>
              <a:t> </a:t>
            </a:r>
            <a:r>
              <a:rPr lang="es-ES_tradnl" b="1" dirty="0" err="1"/>
              <a:t>ActionListener</a:t>
            </a:r>
            <a:r>
              <a:rPr lang="es-ES_tradnl" b="1" dirty="0"/>
              <a:t> { </a:t>
            </a:r>
            <a:r>
              <a:rPr lang="es-ES_tradnl" b="1" dirty="0" err="1"/>
              <a:t>public</a:t>
            </a:r>
            <a:r>
              <a:rPr lang="es-ES_tradnl" b="1" dirty="0"/>
              <a:t> </a:t>
            </a:r>
            <a:r>
              <a:rPr lang="es-ES_tradnl" b="1" dirty="0" err="1"/>
              <a:t>void</a:t>
            </a:r>
            <a:r>
              <a:rPr lang="es-ES_tradnl" b="1" dirty="0"/>
              <a:t> </a:t>
            </a:r>
            <a:r>
              <a:rPr lang="es-ES_tradnl" b="1" dirty="0" err="1"/>
              <a:t>actionPerformed</a:t>
            </a:r>
            <a:r>
              <a:rPr lang="es-ES_tradnl" b="1" dirty="0"/>
              <a:t>(</a:t>
            </a:r>
            <a:r>
              <a:rPr lang="es-ES_tradnl" b="1" dirty="0" err="1"/>
              <a:t>ActionEvent</a:t>
            </a:r>
            <a:r>
              <a:rPr lang="es-ES_tradnl" b="1" dirty="0"/>
              <a:t> e) { ... } </a:t>
            </a:r>
            <a:endParaRPr lang="es-ES_tradnl" dirty="0"/>
          </a:p>
          <a:p>
            <a:r>
              <a:rPr lang="es-ES_tradnl" b="1" dirty="0"/>
              <a:t>} </a:t>
            </a:r>
            <a:endParaRPr lang="es-ES_tradnl" dirty="0"/>
          </a:p>
          <a:p>
            <a:pPr marL="0" indent="0">
              <a:buNone/>
            </a:pPr>
            <a:r>
              <a:rPr lang="es-ES_tradnl" dirty="0"/>
              <a:t>-&gt; </a:t>
            </a:r>
            <a:r>
              <a:rPr lang="es-ES_tradnl" dirty="0" smtClean="0"/>
              <a:t>El </a:t>
            </a:r>
            <a:r>
              <a:rPr lang="es-ES_tradnl" dirty="0"/>
              <a:t>objeto </a:t>
            </a:r>
            <a:r>
              <a:rPr lang="es-ES_tradnl" dirty="0" err="1"/>
              <a:t>listener</a:t>
            </a:r>
            <a:r>
              <a:rPr lang="es-ES_tradnl" dirty="0"/>
              <a:t> se </a:t>
            </a:r>
            <a:r>
              <a:rPr lang="es-ES_tradnl" dirty="0" err="1"/>
              <a:t>añade</a:t>
            </a:r>
            <a:r>
              <a:rPr lang="es-ES_tradnl" dirty="0"/>
              <a:t> a una lista de </a:t>
            </a:r>
            <a:r>
              <a:rPr lang="es-ES_tradnl" dirty="0" err="1"/>
              <a:t>listeners</a:t>
            </a:r>
            <a:r>
              <a:rPr lang="es-ES_tradnl" dirty="0"/>
              <a:t> asociados al componente de GUI </a:t>
            </a:r>
          </a:p>
          <a:p>
            <a:pPr lvl="1"/>
            <a:r>
              <a:rPr lang="es-ES_tradnl" b="1" dirty="0" err="1"/>
              <a:t>item.addActionListener</a:t>
            </a:r>
            <a:r>
              <a:rPr lang="es-ES_tradnl" b="1" dirty="0"/>
              <a:t>(</a:t>
            </a:r>
            <a:r>
              <a:rPr lang="es-ES_tradnl" b="1" dirty="0" err="1"/>
              <a:t>this</a:t>
            </a:r>
            <a:r>
              <a:rPr lang="es-ES_tradnl" b="1" dirty="0"/>
              <a:t>); </a:t>
            </a:r>
            <a:endParaRPr lang="es-ES_tradnl" dirty="0"/>
          </a:p>
          <a:p>
            <a:pPr marL="0" indent="0">
              <a:buNone/>
            </a:pPr>
            <a:r>
              <a:rPr lang="es-ES_tradnl" dirty="0"/>
              <a:t>-&gt; </a:t>
            </a:r>
            <a:r>
              <a:rPr lang="es-ES_tradnl" dirty="0" smtClean="0"/>
              <a:t>Cuando </a:t>
            </a:r>
            <a:r>
              <a:rPr lang="es-ES_tradnl" dirty="0"/>
              <a:t>se produce un evento, se notifica a todos los objetos </a:t>
            </a:r>
            <a:r>
              <a:rPr lang="es-ES_tradnl" dirty="0" err="1"/>
              <a:t>listeners</a:t>
            </a:r>
            <a:r>
              <a:rPr lang="es-ES_tradnl" dirty="0"/>
              <a:t> asociados </a:t>
            </a:r>
          </a:p>
          <a:p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258" y="4816929"/>
            <a:ext cx="5595390" cy="137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4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Eventos </a:t>
            </a:r>
            <a:r>
              <a:rPr lang="es-ES_tradnl" dirty="0"/>
              <a:t>de </a:t>
            </a:r>
            <a:r>
              <a:rPr lang="es-ES_tradnl" dirty="0" err="1"/>
              <a:t>acción</a:t>
            </a:r>
            <a:r>
              <a:rPr lang="es-ES_tradnl" dirty="0"/>
              <a:t>: </a:t>
            </a:r>
            <a:r>
              <a:rPr lang="es-ES_tradnl" dirty="0" err="1"/>
              <a:t>ActionEvent</a:t>
            </a:r>
            <a:r>
              <a:rPr lang="es-ES_tradnl" dirty="0"/>
              <a:t> </a:t>
            </a:r>
            <a:br>
              <a:rPr lang="es-ES_tradnl" dirty="0"/>
            </a:b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_tradnl" dirty="0" smtClean="0"/>
              <a:t>Indica </a:t>
            </a:r>
            <a:r>
              <a:rPr lang="es-ES_tradnl" dirty="0"/>
              <a:t>que se ha producido un evento sobre un componente de la interfaz </a:t>
            </a:r>
          </a:p>
          <a:p>
            <a:pPr lvl="1"/>
            <a:r>
              <a:rPr lang="es-ES_tradnl" dirty="0" err="1"/>
              <a:t>JButton</a:t>
            </a:r>
            <a:r>
              <a:rPr lang="es-ES_tradnl" dirty="0"/>
              <a:t>, </a:t>
            </a:r>
            <a:r>
              <a:rPr lang="es-ES_tradnl" dirty="0" err="1"/>
              <a:t>JList</a:t>
            </a:r>
            <a:r>
              <a:rPr lang="es-ES_tradnl" dirty="0"/>
              <a:t>, </a:t>
            </a:r>
            <a:r>
              <a:rPr lang="es-ES_tradnl" dirty="0" err="1"/>
              <a:t>JTextField</a:t>
            </a:r>
            <a:r>
              <a:rPr lang="es-ES_tradnl" dirty="0"/>
              <a:t>, </a:t>
            </a:r>
            <a:r>
              <a:rPr lang="es-ES_tradnl" dirty="0" err="1"/>
              <a:t>JMenuItem</a:t>
            </a:r>
            <a:r>
              <a:rPr lang="es-ES_tradnl" dirty="0"/>
              <a:t>, etc. </a:t>
            </a:r>
          </a:p>
          <a:p>
            <a:r>
              <a:rPr lang="es-ES_tradnl" dirty="0" smtClean="0"/>
              <a:t>El </a:t>
            </a:r>
            <a:r>
              <a:rPr lang="es-ES_tradnl" dirty="0" err="1"/>
              <a:t>método</a:t>
            </a:r>
            <a:r>
              <a:rPr lang="es-ES_tradnl" dirty="0"/>
              <a:t> que se invoca en los </a:t>
            </a:r>
            <a:r>
              <a:rPr lang="es-ES_tradnl" dirty="0" err="1"/>
              <a:t>listeners</a:t>
            </a:r>
            <a:r>
              <a:rPr lang="es-ES_tradnl" dirty="0"/>
              <a:t> está definido en la interfaz </a:t>
            </a:r>
            <a:r>
              <a:rPr lang="es-ES_tradnl" dirty="0" err="1"/>
              <a:t>ActionListener</a:t>
            </a:r>
            <a:r>
              <a:rPr lang="es-ES_tradnl" dirty="0"/>
              <a:t> </a:t>
            </a:r>
          </a:p>
          <a:p>
            <a:endParaRPr lang="es-ES_tradnl" dirty="0" smtClean="0"/>
          </a:p>
          <a:p>
            <a:r>
              <a:rPr lang="es-ES_tradnl" dirty="0" err="1" smtClean="0"/>
              <a:t>public</a:t>
            </a:r>
            <a:r>
              <a:rPr lang="es-ES_tradnl" dirty="0" smtClean="0"/>
              <a:t> </a:t>
            </a:r>
            <a:r>
              <a:rPr lang="es-ES_tradnl" dirty="0"/>
              <a:t>interface </a:t>
            </a:r>
            <a:r>
              <a:rPr lang="es-ES_tradnl" b="1" dirty="0" err="1"/>
              <a:t>ActionListener</a:t>
            </a:r>
            <a:r>
              <a:rPr lang="es-ES_tradnl" b="1" dirty="0"/>
              <a:t> </a:t>
            </a:r>
            <a:r>
              <a:rPr lang="es-ES_tradnl" dirty="0" err="1"/>
              <a:t>extends</a:t>
            </a:r>
            <a:r>
              <a:rPr lang="es-ES_tradnl" dirty="0"/>
              <a:t> </a:t>
            </a:r>
            <a:r>
              <a:rPr lang="es-ES_tradnl" dirty="0" err="1"/>
              <a:t>EventListener</a:t>
            </a:r>
            <a:r>
              <a:rPr lang="es-ES_tradnl" dirty="0"/>
              <a:t> </a:t>
            </a:r>
            <a:endParaRPr lang="es-ES_tradnl" dirty="0" smtClean="0"/>
          </a:p>
          <a:p>
            <a:r>
              <a:rPr lang="es-ES_tradnl" dirty="0" smtClean="0"/>
              <a:t>{ </a:t>
            </a:r>
          </a:p>
          <a:p>
            <a:r>
              <a:rPr lang="es-ES_tradnl" dirty="0" err="1" smtClean="0"/>
              <a:t>void</a:t>
            </a:r>
            <a:r>
              <a:rPr lang="es-ES_tradnl" dirty="0" smtClean="0"/>
              <a:t> </a:t>
            </a:r>
            <a:r>
              <a:rPr lang="es-ES_tradnl" b="1" dirty="0" err="1"/>
              <a:t>actionPerformed</a:t>
            </a:r>
            <a:r>
              <a:rPr lang="es-ES_tradnl" dirty="0"/>
              <a:t>(</a:t>
            </a:r>
            <a:r>
              <a:rPr lang="es-ES_tradnl" dirty="0" err="1"/>
              <a:t>ActionEvent</a:t>
            </a:r>
            <a:r>
              <a:rPr lang="es-ES_tradnl" dirty="0"/>
              <a:t> e) ; </a:t>
            </a:r>
          </a:p>
          <a:p>
            <a:r>
              <a:rPr lang="es-ES_tradnl" dirty="0"/>
              <a:t>} </a:t>
            </a:r>
          </a:p>
          <a:p>
            <a:r>
              <a:rPr lang="es-ES_tradnl" dirty="0"/>
              <a:t>Luego la clase del objeto oyente debe implementar el </a:t>
            </a:r>
            <a:r>
              <a:rPr lang="es-ES_tradnl" dirty="0" err="1"/>
              <a:t>método</a:t>
            </a:r>
            <a:r>
              <a:rPr lang="es-ES_tradnl" dirty="0"/>
              <a:t> </a:t>
            </a:r>
            <a:r>
              <a:rPr lang="es-ES_tradnl" i="1" dirty="0" err="1"/>
              <a:t>actionPerformed</a:t>
            </a:r>
            <a:r>
              <a:rPr lang="es-ES_tradnl" i="1" dirty="0"/>
              <a:t> </a:t>
            </a:r>
            <a:endParaRPr lang="es-ES_tradnl" dirty="0"/>
          </a:p>
          <a:p>
            <a:r>
              <a:rPr lang="es-ES_tradnl" dirty="0"/>
              <a:t>Los componentes tienen </a:t>
            </a:r>
            <a:r>
              <a:rPr lang="es-ES_tradnl" dirty="0" err="1"/>
              <a:t>métodos</a:t>
            </a:r>
            <a:r>
              <a:rPr lang="es-ES_tradnl" dirty="0"/>
              <a:t> para poder </a:t>
            </a:r>
            <a:r>
              <a:rPr lang="es-ES_tradnl" dirty="0" err="1"/>
              <a:t>añadir</a:t>
            </a:r>
            <a:r>
              <a:rPr lang="es-ES_tradnl" dirty="0"/>
              <a:t> o quitar objetos oyentes </a:t>
            </a:r>
          </a:p>
          <a:p>
            <a:r>
              <a:rPr lang="es-ES_tradnl" b="1" dirty="0" err="1"/>
              <a:t>addActionListener</a:t>
            </a:r>
            <a:r>
              <a:rPr lang="es-ES_tradnl" dirty="0"/>
              <a:t>(</a:t>
            </a:r>
            <a:r>
              <a:rPr lang="es-ES_tradnl" dirty="0" err="1"/>
              <a:t>ActionListener</a:t>
            </a:r>
            <a:r>
              <a:rPr lang="es-ES_tradnl" dirty="0"/>
              <a:t> l)</a:t>
            </a:r>
            <a:br>
              <a:rPr lang="es-ES_tradnl" dirty="0"/>
            </a:br>
            <a:r>
              <a:rPr lang="es-ES_tradnl" b="1" dirty="0" err="1"/>
              <a:t>removeActionListener</a:t>
            </a:r>
            <a:r>
              <a:rPr lang="es-ES_tradnl" dirty="0"/>
              <a:t>(</a:t>
            </a:r>
            <a:r>
              <a:rPr lang="es-ES_tradnl" dirty="0" err="1"/>
              <a:t>ActionListener</a:t>
            </a:r>
            <a:r>
              <a:rPr lang="es-ES_tradnl" dirty="0"/>
              <a:t> l) 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771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65" y="-324119"/>
            <a:ext cx="9001386" cy="745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¿Q</a:t>
            </a:r>
            <a:r>
              <a:rPr lang="es-ES" dirty="0" err="1" smtClean="0"/>
              <a:t>ué</a:t>
            </a:r>
            <a:r>
              <a:rPr lang="es-ES" dirty="0" smtClean="0"/>
              <a:t> es?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Componente</a:t>
            </a:r>
          </a:p>
          <a:p>
            <a:r>
              <a:rPr lang="es-ES_tradnl" dirty="0" smtClean="0"/>
              <a:t>Contenedor</a:t>
            </a:r>
          </a:p>
          <a:p>
            <a:r>
              <a:rPr lang="es-ES_tradnl" dirty="0" err="1" smtClean="0"/>
              <a:t>Layout</a:t>
            </a:r>
            <a:r>
              <a:rPr lang="es-ES_tradnl" dirty="0" smtClean="0"/>
              <a:t> Manager ( Gestor de diseño)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140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879" y="209725"/>
            <a:ext cx="5363333" cy="6549911"/>
          </a:xfrm>
        </p:spPr>
      </p:pic>
    </p:spTree>
    <p:extLst>
      <p:ext uri="{BB962C8B-B14F-4D97-AF65-F5344CB8AC3E}">
        <p14:creationId xmlns:p14="http://schemas.microsoft.com/office/powerpoint/2010/main" val="197755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ENLACES</a:t>
            </a:r>
          </a:p>
          <a:p>
            <a:r>
              <a:rPr lang="es-ES_tradnl" dirty="0"/>
              <a:t>http://www3.uji.es/~</a:t>
            </a:r>
            <a:r>
              <a:rPr lang="es-ES_tradnl" dirty="0" err="1"/>
              <a:t>belfern</a:t>
            </a:r>
            <a:r>
              <a:rPr lang="es-ES_tradnl" dirty="0"/>
              <a:t>/Docencia/Presentaciones/</a:t>
            </a:r>
            <a:r>
              <a:rPr lang="es-ES_tradnl" dirty="0" err="1"/>
              <a:t>ProgramacionAvanzada</a:t>
            </a:r>
            <a:r>
              <a:rPr lang="es-ES_tradnl"/>
              <a:t>/Tema3/swing.html#28</a:t>
            </a:r>
          </a:p>
        </p:txBody>
      </p:sp>
    </p:spTree>
    <p:extLst>
      <p:ext uri="{BB962C8B-B14F-4D97-AF65-F5344CB8AC3E}">
        <p14:creationId xmlns:p14="http://schemas.microsoft.com/office/powerpoint/2010/main" val="1042221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</a:t>
            </a:r>
            <a:r>
              <a:rPr lang="es-ES_tradnl" dirty="0" smtClean="0"/>
              <a:t>OMPONENTE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222" y="97733"/>
            <a:ext cx="6008428" cy="6732107"/>
          </a:xfrm>
        </p:spPr>
      </p:pic>
    </p:spTree>
    <p:extLst>
      <p:ext uri="{BB962C8B-B14F-4D97-AF65-F5344CB8AC3E}">
        <p14:creationId xmlns:p14="http://schemas.microsoft.com/office/powerpoint/2010/main" val="154195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15" y="275509"/>
            <a:ext cx="7005750" cy="5593480"/>
          </a:xfrm>
        </p:spPr>
      </p:pic>
    </p:spTree>
    <p:extLst>
      <p:ext uri="{BB962C8B-B14F-4D97-AF65-F5344CB8AC3E}">
        <p14:creationId xmlns:p14="http://schemas.microsoft.com/office/powerpoint/2010/main" val="108289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298" y="286603"/>
            <a:ext cx="10077115" cy="6085622"/>
          </a:xfrm>
        </p:spPr>
      </p:pic>
    </p:spTree>
    <p:extLst>
      <p:ext uri="{BB962C8B-B14F-4D97-AF65-F5344CB8AC3E}">
        <p14:creationId xmlns:p14="http://schemas.microsoft.com/office/powerpoint/2010/main" val="148141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Componentes de GUI en Java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b="1" dirty="0" err="1"/>
              <a:t>Component</a:t>
            </a:r>
            <a:r>
              <a:rPr lang="es-ES_tradnl" dirty="0"/>
              <a:t>: superclase de todas las clases de interfaz </a:t>
            </a:r>
            <a:r>
              <a:rPr lang="es-ES_tradnl" dirty="0" err="1"/>
              <a:t>gráfica</a:t>
            </a:r>
            <a:r>
              <a:rPr lang="es-ES_tradnl" dirty="0"/>
              <a:t>. </a:t>
            </a:r>
            <a:endParaRPr lang="es-ES_tradnl" dirty="0" smtClean="0"/>
          </a:p>
          <a:p>
            <a:r>
              <a:rPr lang="es-ES_tradnl" b="1" dirty="0" err="1" smtClean="0"/>
              <a:t>Container</a:t>
            </a:r>
            <a:r>
              <a:rPr lang="es-ES_tradnl" dirty="0"/>
              <a:t>: para agrupar componentes. </a:t>
            </a:r>
          </a:p>
          <a:p>
            <a:r>
              <a:rPr lang="es-ES_tradnl" b="1" dirty="0" err="1" smtClean="0"/>
              <a:t>JComponent</a:t>
            </a:r>
            <a:r>
              <a:rPr lang="es-ES_tradnl" dirty="0"/>
              <a:t>: superclase de todos los componentes de Swing que se dibujan directamente en los </a:t>
            </a:r>
            <a:r>
              <a:rPr lang="es-ES_tradnl" i="1" dirty="0"/>
              <a:t>lienzos </a:t>
            </a:r>
            <a:r>
              <a:rPr lang="es-ES_tradnl" dirty="0"/>
              <a:t>(</a:t>
            </a:r>
            <a:r>
              <a:rPr lang="es-ES_tradnl" i="1" dirty="0" err="1"/>
              <a:t>canvas</a:t>
            </a:r>
            <a:r>
              <a:rPr lang="es-ES_tradnl" dirty="0"/>
              <a:t>).</a:t>
            </a:r>
            <a:br>
              <a:rPr lang="es-ES_tradnl" dirty="0"/>
            </a:br>
            <a:r>
              <a:rPr lang="es-ES_tradnl" dirty="0"/>
              <a:t>Sus subclases son los elementos </a:t>
            </a:r>
            <a:r>
              <a:rPr lang="es-ES_tradnl" dirty="0" err="1"/>
              <a:t>básicos</a:t>
            </a:r>
            <a:r>
              <a:rPr lang="es-ES_tradnl" dirty="0"/>
              <a:t> de la GUI. </a:t>
            </a:r>
          </a:p>
          <a:p>
            <a:r>
              <a:rPr lang="es-ES_tradnl" b="1" dirty="0" err="1" smtClean="0"/>
              <a:t>JFrame</a:t>
            </a:r>
            <a:r>
              <a:rPr lang="es-ES_tradnl" dirty="0"/>
              <a:t>: ventana que no está contenida en otras ventanas</a:t>
            </a:r>
            <a:r>
              <a:rPr lang="es-ES_tradnl" dirty="0" smtClean="0"/>
              <a:t>.</a:t>
            </a:r>
          </a:p>
          <a:p>
            <a:r>
              <a:rPr lang="es-ES_tradnl" dirty="0" smtClean="0"/>
              <a:t> </a:t>
            </a:r>
            <a:r>
              <a:rPr lang="es-ES_tradnl" b="1" dirty="0" err="1"/>
              <a:t>JDialog</a:t>
            </a:r>
            <a:r>
              <a:rPr lang="es-ES_tradnl" dirty="0"/>
              <a:t>: cuadro de </a:t>
            </a:r>
            <a:r>
              <a:rPr lang="es-ES_tradnl" dirty="0" err="1"/>
              <a:t>diálogo</a:t>
            </a:r>
            <a:r>
              <a:rPr lang="es-ES_tradnl" dirty="0"/>
              <a:t>.</a:t>
            </a:r>
            <a:br>
              <a:rPr lang="es-ES_tradnl" dirty="0"/>
            </a:br>
            <a:r>
              <a:rPr lang="es-ES_tradnl" b="1" dirty="0" err="1"/>
              <a:t>JApplet</a:t>
            </a:r>
            <a:r>
              <a:rPr lang="es-ES_tradnl" dirty="0"/>
              <a:t>: subclase de </a:t>
            </a:r>
            <a:r>
              <a:rPr lang="es-ES_tradnl" dirty="0" err="1"/>
              <a:t>Applet</a:t>
            </a:r>
            <a:r>
              <a:rPr lang="es-ES_tradnl" dirty="0"/>
              <a:t> para crear </a:t>
            </a:r>
            <a:r>
              <a:rPr lang="es-ES_tradnl" dirty="0" err="1"/>
              <a:t>applets</a:t>
            </a:r>
            <a:r>
              <a:rPr lang="es-ES_tradnl" dirty="0"/>
              <a:t> tipo Swing. </a:t>
            </a:r>
          </a:p>
          <a:p>
            <a:r>
              <a:rPr lang="es-ES_tradnl" b="1" dirty="0" err="1" smtClean="0"/>
              <a:t>JPanel</a:t>
            </a:r>
            <a:r>
              <a:rPr lang="es-ES_tradnl" dirty="0"/>
              <a:t>: contenedor invisible que mantiene </a:t>
            </a:r>
            <a:r>
              <a:rPr lang="es-ES_tradnl" dirty="0" smtClean="0"/>
              <a:t>componentes de </a:t>
            </a:r>
            <a:r>
              <a:rPr lang="es-ES_tradnl" dirty="0"/>
              <a:t>interfaz y que se puede anidar, </a:t>
            </a:r>
            <a:r>
              <a:rPr lang="es-ES_tradnl" dirty="0" err="1"/>
              <a:t>colocándose</a:t>
            </a:r>
            <a:r>
              <a:rPr lang="es-ES_tradnl" dirty="0"/>
              <a:t> en otros paneles o en ventanas. </a:t>
            </a:r>
            <a:r>
              <a:rPr lang="es-ES_tradnl" dirty="0" err="1"/>
              <a:t>También</a:t>
            </a:r>
            <a:r>
              <a:rPr lang="es-ES_tradnl" dirty="0"/>
              <a:t> sirve de lienzo. </a:t>
            </a:r>
          </a:p>
          <a:p>
            <a:r>
              <a:rPr lang="es-ES_tradnl" b="1" dirty="0" err="1" smtClean="0"/>
              <a:t>Graphics</a:t>
            </a:r>
            <a:r>
              <a:rPr lang="es-ES_tradnl" dirty="0"/>
              <a:t>: clase abstracta que proporciona contextos </a:t>
            </a:r>
            <a:r>
              <a:rPr lang="es-ES_tradnl" dirty="0" err="1"/>
              <a:t>gráficos</a:t>
            </a:r>
            <a:r>
              <a:rPr lang="es-ES_tradnl" dirty="0"/>
              <a:t> donde dibujar cadenas de texto, </a:t>
            </a:r>
            <a:r>
              <a:rPr lang="es-ES_tradnl" dirty="0" err="1"/>
              <a:t>líneas</a:t>
            </a:r>
            <a:r>
              <a:rPr lang="es-ES_tradnl" dirty="0"/>
              <a:t> y otras formas sencillas. 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366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Categor</a:t>
            </a:r>
            <a:r>
              <a:rPr lang="es-ES" dirty="0" err="1" smtClean="0"/>
              <a:t>ías</a:t>
            </a:r>
            <a:r>
              <a:rPr lang="es-ES" dirty="0" smtClean="0"/>
              <a:t> de clases</a:t>
            </a:r>
          </a:p>
          <a:p>
            <a:r>
              <a:rPr lang="es-ES" dirty="0"/>
              <a:t>Contenedores: </a:t>
            </a:r>
          </a:p>
          <a:p>
            <a:r>
              <a:rPr lang="es-ES" b="1" dirty="0" err="1"/>
              <a:t>JFrame</a:t>
            </a:r>
            <a:r>
              <a:rPr lang="es-ES" dirty="0"/>
              <a:t>, </a:t>
            </a:r>
            <a:r>
              <a:rPr lang="es-ES" dirty="0" err="1"/>
              <a:t>JApplet</a:t>
            </a:r>
            <a:r>
              <a:rPr lang="es-ES" dirty="0"/>
              <a:t>, </a:t>
            </a:r>
            <a:r>
              <a:rPr lang="es-ES" dirty="0" err="1"/>
              <a:t>JWindow</a:t>
            </a:r>
            <a:r>
              <a:rPr lang="es-ES" dirty="0"/>
              <a:t>, </a:t>
            </a:r>
            <a:r>
              <a:rPr lang="es-ES" dirty="0" err="1"/>
              <a:t>JDialog</a:t>
            </a:r>
            <a:r>
              <a:rPr lang="es-ES" dirty="0"/>
              <a:t> </a:t>
            </a:r>
          </a:p>
          <a:p>
            <a:r>
              <a:rPr lang="es-ES" dirty="0"/>
              <a:t>Componentes intermedios: </a:t>
            </a:r>
          </a:p>
          <a:p>
            <a:r>
              <a:rPr lang="es-ES" b="1" dirty="0" err="1"/>
              <a:t>JPanel</a:t>
            </a:r>
            <a:r>
              <a:rPr lang="es-ES" dirty="0"/>
              <a:t>, </a:t>
            </a:r>
            <a:r>
              <a:rPr lang="es-ES" dirty="0" err="1"/>
              <a:t>JScrollPane</a:t>
            </a:r>
            <a:r>
              <a:rPr lang="es-ES" dirty="0"/>
              <a:t> </a:t>
            </a:r>
          </a:p>
          <a:p>
            <a:r>
              <a:rPr lang="es-ES" dirty="0"/>
              <a:t>Componentes: </a:t>
            </a:r>
          </a:p>
          <a:p>
            <a:r>
              <a:rPr lang="es-ES" dirty="0" err="1"/>
              <a:t>JLabel</a:t>
            </a:r>
            <a:r>
              <a:rPr lang="es-ES" dirty="0"/>
              <a:t>, </a:t>
            </a:r>
            <a:r>
              <a:rPr lang="es-ES" dirty="0" err="1" smtClean="0"/>
              <a:t>JButton</a:t>
            </a:r>
            <a:r>
              <a:rPr lang="es-ES" dirty="0"/>
              <a:t>, </a:t>
            </a:r>
            <a:r>
              <a:rPr lang="es-ES" dirty="0" err="1"/>
              <a:t>JTextField</a:t>
            </a:r>
            <a:r>
              <a:rPr lang="es-ES" dirty="0"/>
              <a:t>, </a:t>
            </a:r>
            <a:r>
              <a:rPr lang="es-ES" dirty="0" err="1"/>
              <a:t>JTextArea</a:t>
            </a:r>
            <a:r>
              <a:rPr lang="es-ES" dirty="0"/>
              <a:t>, </a:t>
            </a:r>
            <a:r>
              <a:rPr lang="es-ES" dirty="0" err="1" smtClean="0"/>
              <a:t>JCheckbox</a:t>
            </a:r>
            <a:r>
              <a:rPr lang="es-ES" dirty="0" smtClean="0"/>
              <a:t>, </a:t>
            </a:r>
            <a:r>
              <a:rPr lang="es-ES" dirty="0" err="1" smtClean="0"/>
              <a:t>JCheckboxGroup</a:t>
            </a:r>
            <a:r>
              <a:rPr lang="es-ES" dirty="0" smtClean="0"/>
              <a:t>, </a:t>
            </a:r>
            <a:r>
              <a:rPr lang="es-ES" dirty="0" err="1" smtClean="0"/>
              <a:t>JChoice</a:t>
            </a:r>
            <a:r>
              <a:rPr lang="es-ES" dirty="0" smtClean="0"/>
              <a:t>, </a:t>
            </a:r>
            <a:r>
              <a:rPr lang="es-ES" dirty="0" err="1" smtClean="0"/>
              <a:t>JList</a:t>
            </a:r>
            <a:r>
              <a:rPr lang="es-ES" dirty="0" smtClean="0"/>
              <a:t>, </a:t>
            </a:r>
            <a:r>
              <a:rPr lang="es-ES" dirty="0" err="1" smtClean="0"/>
              <a:t>JScrollBar</a:t>
            </a:r>
            <a:r>
              <a:rPr lang="es-ES" dirty="0" smtClean="0"/>
              <a:t>,</a:t>
            </a:r>
            <a:endParaRPr lang="es-ES" dirty="0"/>
          </a:p>
          <a:p>
            <a:r>
              <a:rPr lang="es-ES" dirty="0"/>
              <a:t>Clases de soporte: </a:t>
            </a:r>
          </a:p>
          <a:p>
            <a:r>
              <a:rPr lang="es-ES" dirty="0" err="1"/>
              <a:t>Graphics</a:t>
            </a:r>
            <a:r>
              <a:rPr lang="es-ES" dirty="0"/>
              <a:t>, Color, Font, ... 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853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Jerarqu</a:t>
            </a:r>
            <a:r>
              <a:rPr lang="es-ES" dirty="0" err="1" smtClean="0"/>
              <a:t>ía</a:t>
            </a:r>
            <a:r>
              <a:rPr lang="es-ES" dirty="0" smtClean="0"/>
              <a:t> de clases para las GUI: </a:t>
            </a:r>
            <a:r>
              <a:rPr lang="es-ES" dirty="0" err="1" smtClean="0"/>
              <a:t>JComponent</a:t>
            </a:r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9889435" cy="6858000"/>
          </a:xfrm>
          <a:prstGeom prst="rect">
            <a:avLst/>
          </a:prstGeom>
        </p:spPr>
      </p:pic>
      <p:sp>
        <p:nvSpPr>
          <p:cNvPr id="7" name="Marcador de conteni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846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72283"/>
            <a:ext cx="10058400" cy="1450757"/>
          </a:xfrm>
        </p:spPr>
        <p:txBody>
          <a:bodyPr/>
          <a:lstStyle/>
          <a:p>
            <a:r>
              <a:rPr lang="es-ES_tradnl" dirty="0" err="1" smtClean="0"/>
              <a:t>Jerarqu</a:t>
            </a:r>
            <a:r>
              <a:rPr lang="es-ES" dirty="0" err="1" smtClean="0"/>
              <a:t>ía</a:t>
            </a:r>
            <a:r>
              <a:rPr lang="es-ES" dirty="0" smtClean="0"/>
              <a:t> de clases para las GUI: AWT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745" y="1498319"/>
            <a:ext cx="8235164" cy="5359681"/>
          </a:xfrm>
        </p:spPr>
      </p:pic>
    </p:spTree>
    <p:extLst>
      <p:ext uri="{BB962C8B-B14F-4D97-AF65-F5344CB8AC3E}">
        <p14:creationId xmlns:p14="http://schemas.microsoft.com/office/powerpoint/2010/main" val="76429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34945</TotalTime>
  <Words>616</Words>
  <Application>Microsoft Macintosh PowerPoint</Application>
  <PresentationFormat>Panorámica</PresentationFormat>
  <Paragraphs>81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Calibri</vt:lpstr>
      <vt:lpstr>Calibri Light</vt:lpstr>
      <vt:lpstr>Wingdings</vt:lpstr>
      <vt:lpstr>Retrospección</vt:lpstr>
      <vt:lpstr>GUI</vt:lpstr>
      <vt:lpstr>¿Qué es?</vt:lpstr>
      <vt:lpstr>COMPONENTE</vt:lpstr>
      <vt:lpstr>Presentación de PowerPoint</vt:lpstr>
      <vt:lpstr>Presentación de PowerPoint</vt:lpstr>
      <vt:lpstr>Componentes de GUI en Java</vt:lpstr>
      <vt:lpstr>Presentación de PowerPoint</vt:lpstr>
      <vt:lpstr>Jerarquía de clases para las GUI: JComponent</vt:lpstr>
      <vt:lpstr>Jerarquía de clases para las GUI: AWT</vt:lpstr>
      <vt:lpstr>Contenedores de alto nivel: JFrame</vt:lpstr>
      <vt:lpstr>Contenedores de alto nivel: JFrame</vt:lpstr>
      <vt:lpstr>Contenedores de alto nivel: JDialog</vt:lpstr>
      <vt:lpstr>Contenedores intermedios</vt:lpstr>
      <vt:lpstr>Presentación de PowerPoint</vt:lpstr>
      <vt:lpstr>Eventos</vt:lpstr>
      <vt:lpstr>Categorías de eventos</vt:lpstr>
      <vt:lpstr>ActionListener</vt:lpstr>
      <vt:lpstr>Eventos de acción: ActionEvent  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</dc:title>
  <dc:creator>Usuario de Microsoft Office</dc:creator>
  <cp:lastModifiedBy>Usuario de Microsoft Office</cp:lastModifiedBy>
  <cp:revision>28</cp:revision>
  <cp:lastPrinted>2018-09-13T14:49:15Z</cp:lastPrinted>
  <dcterms:created xsi:type="dcterms:W3CDTF">2018-02-13T17:00:05Z</dcterms:created>
  <dcterms:modified xsi:type="dcterms:W3CDTF">2020-02-05T15:48:48Z</dcterms:modified>
</cp:coreProperties>
</file>